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84" r:id="rId4"/>
    <p:sldId id="283" r:id="rId5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4DEBE08-206F-4F2B-B161-8092F7CF16B9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0127FBA-19FA-45B4-98EE-045935997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75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27FBA-19FA-45B4-98EE-045935997A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55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166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hape 167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5260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166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hape 167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264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D100-C0A3-4BD8-8A08-1D228B22C645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1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CA0F-D6A0-4553-8ED7-A3EFE4AA7FBB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C061-6A47-409B-9E6B-298A82E8D012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2A6-892D-4BDF-8335-09F7AEED8262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C17F-95E3-440D-B804-3AC68A8BC56C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1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4510-0F99-497F-9BB2-BF64A4FEBCC7}" type="datetime1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0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88A0-09FC-4CAA-9031-505A8E2D50A4}" type="datetime1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3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3ED7-DF9F-44FE-9AA9-635D4A1815E8}" type="datetime1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9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B49F-1FA7-4382-998E-FED15E2C8C84}" type="datetime1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7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689-B233-40B1-A2EC-7E73616F0EBF}" type="datetime1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4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4A67-B31F-4D84-B755-F31AFA161FD5}" type="datetime1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0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07C3-F2E3-4017-A3E5-2129605F9271}" type="datetime1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Innovation and Entrepreneurship - Marc Géméto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93CD-43A3-4C2E-A536-1A84324B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3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hyperlink" Target="http://www.businessmodelgeneration.con/" TargetMode="External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086" y="4160365"/>
            <a:ext cx="10299940" cy="1906055"/>
          </a:xfrm>
        </p:spPr>
        <p:txBody>
          <a:bodyPr>
            <a:normAutofit fontScale="85000" lnSpcReduction="20000"/>
          </a:bodyPr>
          <a:lstStyle/>
          <a:p>
            <a:pPr algn="l"/>
            <a:endParaRPr lang="fr-FR" dirty="0" smtClean="0"/>
          </a:p>
          <a:p>
            <a:r>
              <a:rPr lang="fr-FR" sz="4200" b="1" dirty="0" smtClean="0">
                <a:solidFill>
                  <a:srgbClr val="00B050"/>
                </a:solidFill>
              </a:rPr>
              <a:t>Value Proposition </a:t>
            </a:r>
            <a:r>
              <a:rPr lang="fr-FR" sz="4200" b="1" dirty="0" err="1" smtClean="0">
                <a:solidFill>
                  <a:srgbClr val="00B050"/>
                </a:solidFill>
              </a:rPr>
              <a:t>Canvas</a:t>
            </a:r>
            <a:r>
              <a:rPr lang="fr-FR" sz="4200" b="1" smtClean="0">
                <a:solidFill>
                  <a:srgbClr val="00B050"/>
                </a:solidFill>
              </a:rPr>
              <a:t> Template</a:t>
            </a:r>
            <a:endParaRPr lang="fr-FR" sz="4200" b="1" dirty="0" smtClean="0">
              <a:solidFill>
                <a:srgbClr val="00B050"/>
              </a:solidFill>
            </a:endParaRPr>
          </a:p>
          <a:p>
            <a:endParaRPr lang="fr-FR" sz="3900" dirty="0" smtClean="0"/>
          </a:p>
          <a:p>
            <a:r>
              <a:rPr lang="fr-FR" sz="3900" dirty="0" smtClean="0"/>
              <a:t>Marc </a:t>
            </a:r>
            <a:r>
              <a:rPr lang="fr-FR" sz="3900" dirty="0" err="1" smtClean="0"/>
              <a:t>Géméto</a:t>
            </a:r>
            <a:r>
              <a:rPr lang="fr-FR" sz="3200" dirty="0" smtClean="0"/>
              <a:t>	</a:t>
            </a:r>
            <a:endParaRPr lang="fr-F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118" y="1362610"/>
            <a:ext cx="3933644" cy="19452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086" y="2279459"/>
            <a:ext cx="9144000" cy="2387600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err="1" smtClean="0"/>
              <a:t>from</a:t>
            </a:r>
            <a:r>
              <a:rPr lang="fr-FR" sz="3600" dirty="0" smtClean="0"/>
              <a:t> </a:t>
            </a:r>
            <a:r>
              <a:rPr lang="fr-FR" sz="3600" dirty="0" err="1" smtClean="0"/>
              <a:t>idea</a:t>
            </a:r>
            <a:r>
              <a:rPr lang="fr-FR" sz="3600" dirty="0" smtClean="0"/>
              <a:t> to business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hape 170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19941" y="6333381"/>
            <a:ext cx="548059" cy="52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25" tIns="91425" rIns="91425" bIns="91425" rtlCol="0" anchor="ctr"/>
          <a:lstStyle>
            <a:lvl1pPr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1pPr>
            <a:lvl2pPr marL="522368" indent="-200911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2pPr>
            <a:lvl3pPr marL="803643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3pPr>
            <a:lvl4pPr marL="1125101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4pPr>
            <a:lvl5pPr marL="1446558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5pPr>
            <a:lvl6pPr marL="1768015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6pPr>
            <a:lvl7pPr marL="2089473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7pPr>
            <a:lvl8pPr marL="2410930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8pPr>
            <a:lvl9pPr marL="2732387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9pPr>
          </a:lstStyle>
          <a:p>
            <a:fld id="{0572D3E3-0940-4FF9-BD40-3A5E88DE27FC}" type="slidenum">
              <a:rPr lang="en-US" altLang="en-US" sz="2953">
                <a:solidFill>
                  <a:srgbClr val="000000"/>
                </a:solidFill>
                <a:latin typeface="Helvetica Neue Light" charset="0"/>
                <a:sym typeface="Helvetica Neue Light" charset="0"/>
              </a:rPr>
              <a:pPr/>
              <a:t>2</a:t>
            </a:fld>
            <a:endParaRPr lang="en-US" altLang="en-US" sz="2953">
              <a:solidFill>
                <a:srgbClr val="000000"/>
              </a:solidFill>
              <a:latin typeface="Helvetica Neue Light" charset="0"/>
              <a:sym typeface="Helvetica Neue Light" charset="0"/>
            </a:endParaRPr>
          </a:p>
        </p:txBody>
      </p:sp>
      <p:pic>
        <p:nvPicPr>
          <p:cNvPr id="3076" name="Shape 17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09" y="1504653"/>
            <a:ext cx="8839274" cy="427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48"/>
          <p:cNvGrpSpPr>
            <a:grpSpLocks/>
          </p:cNvGrpSpPr>
          <p:nvPr/>
        </p:nvGrpSpPr>
        <p:grpSpPr bwMode="auto">
          <a:xfrm>
            <a:off x="8393162" y="1633017"/>
            <a:ext cx="1125141" cy="910828"/>
            <a:chOff x="-24" y="-24"/>
            <a:chExt cx="1008" cy="816"/>
          </a:xfrm>
        </p:grpSpPr>
        <p:pic>
          <p:nvPicPr>
            <p:cNvPr id="3110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11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78" name="Group 48"/>
          <p:cNvGrpSpPr>
            <a:grpSpLocks/>
          </p:cNvGrpSpPr>
          <p:nvPr/>
        </p:nvGrpSpPr>
        <p:grpSpPr bwMode="auto">
          <a:xfrm>
            <a:off x="8219033" y="4769570"/>
            <a:ext cx="1125141" cy="910828"/>
            <a:chOff x="-24" y="-24"/>
            <a:chExt cx="1008" cy="816"/>
          </a:xfrm>
        </p:grpSpPr>
        <p:pic>
          <p:nvPicPr>
            <p:cNvPr id="3108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9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18" name="Shape 169"/>
          <p:cNvSpPr txBox="1">
            <a:spLocks/>
          </p:cNvSpPr>
          <p:nvPr/>
        </p:nvSpPr>
        <p:spPr>
          <a:xfrm>
            <a:off x="5488782" y="6017494"/>
            <a:ext cx="4779615" cy="3984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b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eaLnBrk="1" fontAlgn="auto" hangingPunct="1">
              <a:defRPr/>
            </a:pPr>
            <a:r>
              <a:rPr lang="en-US" sz="1687" kern="0" dirty="0">
                <a:solidFill>
                  <a:schemeClr val="tx1"/>
                </a:solidFill>
              </a:rPr>
              <a:t>Substitutes =   </a:t>
            </a:r>
          </a:p>
        </p:txBody>
      </p:sp>
      <p:grpSp>
        <p:nvGrpSpPr>
          <p:cNvPr id="3080" name="Group 51"/>
          <p:cNvGrpSpPr>
            <a:grpSpLocks/>
          </p:cNvGrpSpPr>
          <p:nvPr/>
        </p:nvGrpSpPr>
        <p:grpSpPr bwMode="auto">
          <a:xfrm>
            <a:off x="5014392" y="1496839"/>
            <a:ext cx="1125141" cy="910828"/>
            <a:chOff x="-16" y="-36"/>
            <a:chExt cx="1008" cy="816"/>
          </a:xfrm>
        </p:grpSpPr>
        <p:pic>
          <p:nvPicPr>
            <p:cNvPr id="3106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7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1" name="Group 51"/>
          <p:cNvGrpSpPr>
            <a:grpSpLocks/>
          </p:cNvGrpSpPr>
          <p:nvPr/>
        </p:nvGrpSpPr>
        <p:grpSpPr bwMode="auto">
          <a:xfrm>
            <a:off x="5124896" y="4782964"/>
            <a:ext cx="1125141" cy="910828"/>
            <a:chOff x="-16" y="-36"/>
            <a:chExt cx="1008" cy="816"/>
          </a:xfrm>
        </p:grpSpPr>
        <p:pic>
          <p:nvPicPr>
            <p:cNvPr id="3104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5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3082" name="Rectangle 53"/>
          <p:cNvSpPr>
            <a:spLocks/>
          </p:cNvSpPr>
          <p:nvPr/>
        </p:nvSpPr>
        <p:spPr bwMode="auto">
          <a:xfrm>
            <a:off x="6092324" y="3173490"/>
            <a:ext cx="331053" cy="21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1pPr>
            <a:lvl2pPr marL="742950" indent="-28575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2pPr>
            <a:lvl3pPr marL="11430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3pPr>
            <a:lvl4pPr marL="16002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4pPr>
            <a:lvl5pPr marL="20574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9pPr>
          </a:lstStyle>
          <a:p>
            <a:pPr algn="ctr" eaLnBrk="1" hangingPunct="1"/>
            <a:r>
              <a:rPr lang="en-US" altLang="fr-FR" sz="1406">
                <a:solidFill>
                  <a:srgbClr val="FFFFFF"/>
                </a:solidFill>
                <a:latin typeface="Helvetica Neue Light" charset="0"/>
                <a:ea typeface="MS PGothic" panose="020B0600070205080204" pitchFamily="34" charset="-128"/>
                <a:sym typeface="Helvetica Neue Light" charset="0"/>
              </a:rPr>
              <a:t>Text</a:t>
            </a:r>
          </a:p>
        </p:txBody>
      </p:sp>
      <p:grpSp>
        <p:nvGrpSpPr>
          <p:cNvPr id="3083" name="Group 51"/>
          <p:cNvGrpSpPr>
            <a:grpSpLocks/>
          </p:cNvGrpSpPr>
          <p:nvPr/>
        </p:nvGrpSpPr>
        <p:grpSpPr bwMode="auto">
          <a:xfrm>
            <a:off x="6936507" y="2589609"/>
            <a:ext cx="1125141" cy="910828"/>
            <a:chOff x="-16" y="-36"/>
            <a:chExt cx="1008" cy="816"/>
          </a:xfrm>
        </p:grpSpPr>
        <p:pic>
          <p:nvPicPr>
            <p:cNvPr id="3102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3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4" name="Group 51"/>
          <p:cNvGrpSpPr>
            <a:grpSpLocks/>
          </p:cNvGrpSpPr>
          <p:nvPr/>
        </p:nvGrpSpPr>
        <p:grpSpPr bwMode="auto">
          <a:xfrm>
            <a:off x="6742286" y="3672334"/>
            <a:ext cx="1125141" cy="910828"/>
            <a:chOff x="-16" y="-36"/>
            <a:chExt cx="1008" cy="816"/>
          </a:xfrm>
        </p:grpSpPr>
        <p:pic>
          <p:nvPicPr>
            <p:cNvPr id="3100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1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5" name="Group 51"/>
          <p:cNvGrpSpPr>
            <a:grpSpLocks/>
          </p:cNvGrpSpPr>
          <p:nvPr/>
        </p:nvGrpSpPr>
        <p:grpSpPr bwMode="auto">
          <a:xfrm>
            <a:off x="9462492" y="2236887"/>
            <a:ext cx="1125141" cy="910828"/>
            <a:chOff x="-16" y="-36"/>
            <a:chExt cx="1008" cy="816"/>
          </a:xfrm>
        </p:grpSpPr>
        <p:pic>
          <p:nvPicPr>
            <p:cNvPr id="3098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9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6" name="Group 51"/>
          <p:cNvGrpSpPr>
            <a:grpSpLocks/>
          </p:cNvGrpSpPr>
          <p:nvPr/>
        </p:nvGrpSpPr>
        <p:grpSpPr bwMode="auto">
          <a:xfrm>
            <a:off x="2034109" y="4247183"/>
            <a:ext cx="1125141" cy="910828"/>
            <a:chOff x="-16" y="-36"/>
            <a:chExt cx="1008" cy="816"/>
          </a:xfrm>
        </p:grpSpPr>
        <p:pic>
          <p:nvPicPr>
            <p:cNvPr id="3096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7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7" name="Group 48"/>
          <p:cNvGrpSpPr>
            <a:grpSpLocks/>
          </p:cNvGrpSpPr>
          <p:nvPr/>
        </p:nvGrpSpPr>
        <p:grpSpPr bwMode="auto">
          <a:xfrm>
            <a:off x="3132460" y="1629668"/>
            <a:ext cx="1125141" cy="910828"/>
            <a:chOff x="-24" y="-24"/>
            <a:chExt cx="1008" cy="816"/>
          </a:xfrm>
        </p:grpSpPr>
        <p:pic>
          <p:nvPicPr>
            <p:cNvPr id="3094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5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8" name="Group 48"/>
          <p:cNvGrpSpPr>
            <a:grpSpLocks/>
          </p:cNvGrpSpPr>
          <p:nvPr/>
        </p:nvGrpSpPr>
        <p:grpSpPr bwMode="auto">
          <a:xfrm>
            <a:off x="3332262" y="4676924"/>
            <a:ext cx="1125141" cy="910828"/>
            <a:chOff x="-24" y="-24"/>
            <a:chExt cx="1008" cy="816"/>
          </a:xfrm>
        </p:grpSpPr>
        <p:pic>
          <p:nvPicPr>
            <p:cNvPr id="3092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3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9" name="Group 48"/>
          <p:cNvGrpSpPr>
            <a:grpSpLocks/>
          </p:cNvGrpSpPr>
          <p:nvPr/>
        </p:nvGrpSpPr>
        <p:grpSpPr bwMode="auto">
          <a:xfrm>
            <a:off x="1844353" y="2339578"/>
            <a:ext cx="1125141" cy="910828"/>
            <a:chOff x="-24" y="-24"/>
            <a:chExt cx="1008" cy="816"/>
          </a:xfrm>
        </p:grpSpPr>
        <p:pic>
          <p:nvPicPr>
            <p:cNvPr id="3090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1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 bwMode="auto">
          <a:xfrm>
            <a:off x="1687286" y="152053"/>
            <a:ext cx="6542314" cy="490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9688" indent="-39688" algn="ctr">
              <a:defRPr/>
            </a:pPr>
            <a:r>
              <a:rPr lang="en-US" sz="2800" b="1" kern="0" dirty="0" smtClean="0">
                <a:solidFill>
                  <a:srgbClr val="FF8000"/>
                </a:solidFill>
                <a:latin typeface="+mj-lt"/>
                <a:ea typeface="+mj-ea"/>
                <a:cs typeface="+mj-cs"/>
                <a:sym typeface="Arial Bold"/>
              </a:rPr>
              <a:t>Value Proposition Canvas</a:t>
            </a:r>
          </a:p>
          <a:p>
            <a:pPr marL="39688" indent="-39688" algn="ctr">
              <a:defRPr/>
            </a:pPr>
            <a:r>
              <a:rPr lang="fr-FR" sz="2800" b="1" kern="0" dirty="0" smtClean="0">
                <a:solidFill>
                  <a:srgbClr val="FF8000"/>
                </a:solidFill>
                <a:latin typeface="+mj-lt"/>
                <a:ea typeface="+mj-ea"/>
                <a:cs typeface="+mj-cs"/>
                <a:sym typeface="Arial Bold"/>
              </a:rPr>
              <a:t>For Persona : XXXXXXXXXX</a:t>
            </a:r>
            <a:endParaRPr lang="en-US" sz="2800" b="1" kern="0" dirty="0">
              <a:solidFill>
                <a:srgbClr val="FF8000"/>
              </a:solidFill>
              <a:latin typeface="+mj-lt"/>
              <a:ea typeface="+mj-ea"/>
              <a:cs typeface="+mj-cs"/>
              <a:sym typeface="Arial Bold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4" y="68648"/>
            <a:ext cx="1570007" cy="77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11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hape 170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19941" y="6333381"/>
            <a:ext cx="548059" cy="52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25" tIns="91425" rIns="91425" bIns="91425" rtlCol="0" anchor="ctr"/>
          <a:lstStyle>
            <a:lvl1pPr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1pPr>
            <a:lvl2pPr marL="522368" indent="-200911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2pPr>
            <a:lvl3pPr marL="803643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3pPr>
            <a:lvl4pPr marL="1125101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4pPr>
            <a:lvl5pPr marL="1446558" indent="-160729"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5pPr>
            <a:lvl6pPr marL="1768015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6pPr>
            <a:lvl7pPr marL="2089473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7pPr>
            <a:lvl8pPr marL="2410930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8pPr>
            <a:lvl9pPr marL="2732387" indent="-160729" eaLnBrk="0" fontAlgn="base" hangingPunct="0">
              <a:spcBef>
                <a:spcPct val="0"/>
              </a:spcBef>
              <a:spcAft>
                <a:spcPct val="0"/>
              </a:spcAft>
              <a:defRPr sz="1828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9pPr>
          </a:lstStyle>
          <a:p>
            <a:fld id="{0572D3E3-0940-4FF9-BD40-3A5E88DE27FC}" type="slidenum">
              <a:rPr lang="en-US" altLang="en-US" sz="2953">
                <a:solidFill>
                  <a:srgbClr val="000000"/>
                </a:solidFill>
                <a:latin typeface="Helvetica Neue Light" charset="0"/>
                <a:sym typeface="Helvetica Neue Light" charset="0"/>
              </a:rPr>
              <a:pPr/>
              <a:t>3</a:t>
            </a:fld>
            <a:endParaRPr lang="en-US" altLang="en-US" sz="2953">
              <a:solidFill>
                <a:srgbClr val="000000"/>
              </a:solidFill>
              <a:latin typeface="Helvetica Neue Light" charset="0"/>
              <a:sym typeface="Helvetica Neue Light" charset="0"/>
            </a:endParaRPr>
          </a:p>
        </p:txBody>
      </p:sp>
      <p:pic>
        <p:nvPicPr>
          <p:cNvPr id="3076" name="Shape 17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09" y="1504653"/>
            <a:ext cx="8839274" cy="427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48"/>
          <p:cNvGrpSpPr>
            <a:grpSpLocks/>
          </p:cNvGrpSpPr>
          <p:nvPr/>
        </p:nvGrpSpPr>
        <p:grpSpPr bwMode="auto">
          <a:xfrm>
            <a:off x="8393162" y="1633017"/>
            <a:ext cx="1125141" cy="910828"/>
            <a:chOff x="-24" y="-24"/>
            <a:chExt cx="1008" cy="816"/>
          </a:xfrm>
        </p:grpSpPr>
        <p:pic>
          <p:nvPicPr>
            <p:cNvPr id="3110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11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78" name="Group 48"/>
          <p:cNvGrpSpPr>
            <a:grpSpLocks/>
          </p:cNvGrpSpPr>
          <p:nvPr/>
        </p:nvGrpSpPr>
        <p:grpSpPr bwMode="auto">
          <a:xfrm>
            <a:off x="8219033" y="4769570"/>
            <a:ext cx="1125141" cy="910828"/>
            <a:chOff x="-24" y="-24"/>
            <a:chExt cx="1008" cy="816"/>
          </a:xfrm>
        </p:grpSpPr>
        <p:pic>
          <p:nvPicPr>
            <p:cNvPr id="3108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9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18" name="Shape 169"/>
          <p:cNvSpPr txBox="1">
            <a:spLocks/>
          </p:cNvSpPr>
          <p:nvPr/>
        </p:nvSpPr>
        <p:spPr>
          <a:xfrm>
            <a:off x="5488782" y="6017494"/>
            <a:ext cx="4779615" cy="3984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b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eaLnBrk="1" fontAlgn="auto" hangingPunct="1">
              <a:defRPr/>
            </a:pPr>
            <a:r>
              <a:rPr lang="en-US" sz="1687" kern="0" dirty="0">
                <a:solidFill>
                  <a:schemeClr val="tx1"/>
                </a:solidFill>
              </a:rPr>
              <a:t>Substitutes =   </a:t>
            </a:r>
          </a:p>
        </p:txBody>
      </p:sp>
      <p:grpSp>
        <p:nvGrpSpPr>
          <p:cNvPr id="3080" name="Group 51"/>
          <p:cNvGrpSpPr>
            <a:grpSpLocks/>
          </p:cNvGrpSpPr>
          <p:nvPr/>
        </p:nvGrpSpPr>
        <p:grpSpPr bwMode="auto">
          <a:xfrm>
            <a:off x="5014392" y="1496839"/>
            <a:ext cx="1125141" cy="910828"/>
            <a:chOff x="-16" y="-36"/>
            <a:chExt cx="1008" cy="816"/>
          </a:xfrm>
        </p:grpSpPr>
        <p:pic>
          <p:nvPicPr>
            <p:cNvPr id="3106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7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1" name="Group 51"/>
          <p:cNvGrpSpPr>
            <a:grpSpLocks/>
          </p:cNvGrpSpPr>
          <p:nvPr/>
        </p:nvGrpSpPr>
        <p:grpSpPr bwMode="auto">
          <a:xfrm>
            <a:off x="5124896" y="4782964"/>
            <a:ext cx="1125141" cy="910828"/>
            <a:chOff x="-16" y="-36"/>
            <a:chExt cx="1008" cy="816"/>
          </a:xfrm>
        </p:grpSpPr>
        <p:pic>
          <p:nvPicPr>
            <p:cNvPr id="3104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5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3082" name="Rectangle 53"/>
          <p:cNvSpPr>
            <a:spLocks/>
          </p:cNvSpPr>
          <p:nvPr/>
        </p:nvSpPr>
        <p:spPr bwMode="auto">
          <a:xfrm>
            <a:off x="6092324" y="3173490"/>
            <a:ext cx="331053" cy="21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1pPr>
            <a:lvl2pPr marL="742950" indent="-28575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2pPr>
            <a:lvl3pPr marL="11430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3pPr>
            <a:lvl4pPr marL="16002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4pPr>
            <a:lvl5pPr marL="2057400" indent="-228600"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606060"/>
                </a:solidFill>
                <a:latin typeface="Helvetica Neue" charset="0"/>
                <a:ea typeface="ヒラギノ角ゴ ProN W3"/>
                <a:cs typeface="ヒラギノ角ゴ ProN W3"/>
                <a:sym typeface="Helvetica Neue" charset="0"/>
              </a:defRPr>
            </a:lvl9pPr>
          </a:lstStyle>
          <a:p>
            <a:pPr algn="ctr" eaLnBrk="1" hangingPunct="1"/>
            <a:r>
              <a:rPr lang="en-US" altLang="fr-FR" sz="1406">
                <a:solidFill>
                  <a:srgbClr val="FFFFFF"/>
                </a:solidFill>
                <a:latin typeface="Helvetica Neue Light" charset="0"/>
                <a:ea typeface="MS PGothic" panose="020B0600070205080204" pitchFamily="34" charset="-128"/>
                <a:sym typeface="Helvetica Neue Light" charset="0"/>
              </a:rPr>
              <a:t>Text</a:t>
            </a:r>
          </a:p>
        </p:txBody>
      </p:sp>
      <p:grpSp>
        <p:nvGrpSpPr>
          <p:cNvPr id="3083" name="Group 51"/>
          <p:cNvGrpSpPr>
            <a:grpSpLocks/>
          </p:cNvGrpSpPr>
          <p:nvPr/>
        </p:nvGrpSpPr>
        <p:grpSpPr bwMode="auto">
          <a:xfrm>
            <a:off x="6936507" y="2589609"/>
            <a:ext cx="1125141" cy="910828"/>
            <a:chOff x="-16" y="-36"/>
            <a:chExt cx="1008" cy="816"/>
          </a:xfrm>
        </p:grpSpPr>
        <p:pic>
          <p:nvPicPr>
            <p:cNvPr id="3102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3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4" name="Group 51"/>
          <p:cNvGrpSpPr>
            <a:grpSpLocks/>
          </p:cNvGrpSpPr>
          <p:nvPr/>
        </p:nvGrpSpPr>
        <p:grpSpPr bwMode="auto">
          <a:xfrm>
            <a:off x="6742286" y="3672334"/>
            <a:ext cx="1125141" cy="910828"/>
            <a:chOff x="-16" y="-36"/>
            <a:chExt cx="1008" cy="816"/>
          </a:xfrm>
        </p:grpSpPr>
        <p:pic>
          <p:nvPicPr>
            <p:cNvPr id="3100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1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5" name="Group 51"/>
          <p:cNvGrpSpPr>
            <a:grpSpLocks/>
          </p:cNvGrpSpPr>
          <p:nvPr/>
        </p:nvGrpSpPr>
        <p:grpSpPr bwMode="auto">
          <a:xfrm>
            <a:off x="9462492" y="2236887"/>
            <a:ext cx="1125141" cy="910828"/>
            <a:chOff x="-16" y="-36"/>
            <a:chExt cx="1008" cy="816"/>
          </a:xfrm>
        </p:grpSpPr>
        <p:pic>
          <p:nvPicPr>
            <p:cNvPr id="3098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9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6" name="Group 51"/>
          <p:cNvGrpSpPr>
            <a:grpSpLocks/>
          </p:cNvGrpSpPr>
          <p:nvPr/>
        </p:nvGrpSpPr>
        <p:grpSpPr bwMode="auto">
          <a:xfrm>
            <a:off x="2034109" y="4247183"/>
            <a:ext cx="1125141" cy="910828"/>
            <a:chOff x="-16" y="-36"/>
            <a:chExt cx="1008" cy="816"/>
          </a:xfrm>
        </p:grpSpPr>
        <p:pic>
          <p:nvPicPr>
            <p:cNvPr id="3096" name="Picture 5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7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7" name="Group 48"/>
          <p:cNvGrpSpPr>
            <a:grpSpLocks/>
          </p:cNvGrpSpPr>
          <p:nvPr/>
        </p:nvGrpSpPr>
        <p:grpSpPr bwMode="auto">
          <a:xfrm>
            <a:off x="3132460" y="1629668"/>
            <a:ext cx="1125141" cy="910828"/>
            <a:chOff x="-24" y="-24"/>
            <a:chExt cx="1008" cy="816"/>
          </a:xfrm>
        </p:grpSpPr>
        <p:pic>
          <p:nvPicPr>
            <p:cNvPr id="3094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5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8" name="Group 48"/>
          <p:cNvGrpSpPr>
            <a:grpSpLocks/>
          </p:cNvGrpSpPr>
          <p:nvPr/>
        </p:nvGrpSpPr>
        <p:grpSpPr bwMode="auto">
          <a:xfrm>
            <a:off x="3332262" y="4676924"/>
            <a:ext cx="1125141" cy="910828"/>
            <a:chOff x="-24" y="-24"/>
            <a:chExt cx="1008" cy="816"/>
          </a:xfrm>
        </p:grpSpPr>
        <p:pic>
          <p:nvPicPr>
            <p:cNvPr id="3092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3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grpSp>
        <p:nvGrpSpPr>
          <p:cNvPr id="3089" name="Group 48"/>
          <p:cNvGrpSpPr>
            <a:grpSpLocks/>
          </p:cNvGrpSpPr>
          <p:nvPr/>
        </p:nvGrpSpPr>
        <p:grpSpPr bwMode="auto">
          <a:xfrm>
            <a:off x="1844353" y="2339578"/>
            <a:ext cx="1125141" cy="910828"/>
            <a:chOff x="-24" y="-24"/>
            <a:chExt cx="1008" cy="816"/>
          </a:xfrm>
        </p:grpSpPr>
        <p:pic>
          <p:nvPicPr>
            <p:cNvPr id="3090" name="Picture 4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1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1pPr>
              <a:lvl2pPr marL="742950" indent="-28575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2pPr>
              <a:lvl3pPr marL="11430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3pPr>
              <a:lvl4pPr marL="16002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4pPr>
              <a:lvl5pPr marL="2057400" indent="-228600"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rgbClr val="606060"/>
                  </a:solidFill>
                  <a:latin typeface="Helvetica Neue" charset="0"/>
                  <a:ea typeface="ヒラギノ角ゴ ProN W3"/>
                  <a:cs typeface="ヒラギノ角ゴ ProN W3"/>
                  <a:sym typeface="Helvetica Neue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latin typeface="Helvetica Neue Light" charset="0"/>
                  <a:ea typeface="MS PGothic" panose="020B0600070205080204" pitchFamily="34" charset="-128"/>
                  <a:sym typeface="Helvetica Neue Light" charset="0"/>
                </a:rPr>
                <a:t>Text</a:t>
              </a: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 bwMode="auto">
          <a:xfrm>
            <a:off x="1687286" y="152053"/>
            <a:ext cx="6542314" cy="490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9688" indent="-39688" algn="ctr">
              <a:defRPr/>
            </a:pPr>
            <a:r>
              <a:rPr lang="en-US" sz="2800" b="1" kern="0" dirty="0" smtClean="0">
                <a:solidFill>
                  <a:srgbClr val="FF8000"/>
                </a:solidFill>
                <a:latin typeface="+mj-lt"/>
                <a:ea typeface="+mj-ea"/>
                <a:cs typeface="+mj-cs"/>
                <a:sym typeface="Arial Bold"/>
              </a:rPr>
              <a:t>Value Proposition Canvas</a:t>
            </a:r>
          </a:p>
          <a:p>
            <a:pPr marL="39688" indent="-39688" algn="ctr">
              <a:defRPr/>
            </a:pPr>
            <a:r>
              <a:rPr lang="fr-FR" sz="2800" b="1" kern="0" dirty="0" smtClean="0">
                <a:solidFill>
                  <a:srgbClr val="FF8000"/>
                </a:solidFill>
                <a:latin typeface="+mj-lt"/>
                <a:ea typeface="+mj-ea"/>
                <a:cs typeface="+mj-cs"/>
                <a:sym typeface="Arial Bold"/>
              </a:rPr>
              <a:t>For Persona : XXXXXXXXXX</a:t>
            </a:r>
            <a:endParaRPr lang="en-US" sz="2800" b="1" kern="0" dirty="0">
              <a:solidFill>
                <a:srgbClr val="FF8000"/>
              </a:solidFill>
              <a:latin typeface="+mj-lt"/>
              <a:ea typeface="+mj-ea"/>
              <a:cs typeface="+mj-cs"/>
              <a:sym typeface="Arial Bold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4" y="68648"/>
            <a:ext cx="1570007" cy="77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433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/>
          <p:cNvGrpSpPr>
            <a:grpSpLocks/>
          </p:cNvGrpSpPr>
          <p:nvPr/>
        </p:nvGrpSpPr>
        <p:grpSpPr bwMode="auto">
          <a:xfrm>
            <a:off x="1636737" y="543595"/>
            <a:ext cx="8786813" cy="6457280"/>
            <a:chOff x="47" y="0"/>
            <a:chExt cx="8064" cy="6148"/>
          </a:xfrm>
          <a:solidFill>
            <a:schemeClr val="bg1"/>
          </a:solidFill>
        </p:grpSpPr>
        <p:grpSp>
          <p:nvGrpSpPr>
            <p:cNvPr id="7187" name="Group 2"/>
            <p:cNvGrpSpPr>
              <a:grpSpLocks/>
            </p:cNvGrpSpPr>
            <p:nvPr/>
          </p:nvGrpSpPr>
          <p:grpSpPr bwMode="auto">
            <a:xfrm>
              <a:off x="47" y="4256"/>
              <a:ext cx="4040" cy="1712"/>
              <a:chOff x="0" y="0"/>
              <a:chExt cx="4040" cy="1712"/>
            </a:xfrm>
            <a:grpFill/>
          </p:grpSpPr>
          <p:sp>
            <p:nvSpPr>
              <p:cNvPr id="7231" name="AutoShape 3"/>
              <p:cNvSpPr>
                <a:spLocks/>
              </p:cNvSpPr>
              <p:nvPr/>
            </p:nvSpPr>
            <p:spPr bwMode="auto">
              <a:xfrm>
                <a:off x="24" y="16"/>
                <a:ext cx="4000" cy="1680"/>
              </a:xfrm>
              <a:prstGeom prst="roundRect">
                <a:avLst>
                  <a:gd name="adj" fmla="val 7139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32" name="Picture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040" cy="17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88" name="Group 5"/>
            <p:cNvGrpSpPr>
              <a:grpSpLocks/>
            </p:cNvGrpSpPr>
            <p:nvPr/>
          </p:nvGrpSpPr>
          <p:grpSpPr bwMode="auto">
            <a:xfrm>
              <a:off x="6471" y="96"/>
              <a:ext cx="1640" cy="4192"/>
              <a:chOff x="0" y="0"/>
              <a:chExt cx="1640" cy="4192"/>
            </a:xfrm>
            <a:grpFill/>
          </p:grpSpPr>
          <p:sp>
            <p:nvSpPr>
              <p:cNvPr id="7229" name="AutoShape 6"/>
              <p:cNvSpPr>
                <a:spLocks/>
              </p:cNvSpPr>
              <p:nvPr/>
            </p:nvSpPr>
            <p:spPr bwMode="auto">
              <a:xfrm>
                <a:off x="24" y="16"/>
                <a:ext cx="1600" cy="416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30" name="Picture 7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4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89" name="Group 8"/>
            <p:cNvGrpSpPr>
              <a:grpSpLocks/>
            </p:cNvGrpSpPr>
            <p:nvPr/>
          </p:nvGrpSpPr>
          <p:grpSpPr bwMode="auto">
            <a:xfrm>
              <a:off x="4063" y="4256"/>
              <a:ext cx="4040" cy="1712"/>
              <a:chOff x="0" y="0"/>
              <a:chExt cx="4040" cy="1712"/>
            </a:xfrm>
            <a:grpFill/>
          </p:grpSpPr>
          <p:sp>
            <p:nvSpPr>
              <p:cNvPr id="7227" name="AutoShape 9"/>
              <p:cNvSpPr>
                <a:spLocks/>
              </p:cNvSpPr>
              <p:nvPr/>
            </p:nvSpPr>
            <p:spPr bwMode="auto">
              <a:xfrm>
                <a:off x="24" y="16"/>
                <a:ext cx="4000" cy="1680"/>
              </a:xfrm>
              <a:prstGeom prst="roundRect">
                <a:avLst>
                  <a:gd name="adj" fmla="val 7139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28" name="Picture 1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040" cy="17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90" name="Group 11"/>
            <p:cNvGrpSpPr>
              <a:grpSpLocks/>
            </p:cNvGrpSpPr>
            <p:nvPr/>
          </p:nvGrpSpPr>
          <p:grpSpPr bwMode="auto">
            <a:xfrm>
              <a:off x="55" y="96"/>
              <a:ext cx="1640" cy="4192"/>
              <a:chOff x="0" y="0"/>
              <a:chExt cx="1640" cy="4192"/>
            </a:xfrm>
            <a:grpFill/>
          </p:grpSpPr>
          <p:sp>
            <p:nvSpPr>
              <p:cNvPr id="7225" name="AutoShape 12"/>
              <p:cNvSpPr>
                <a:spLocks/>
              </p:cNvSpPr>
              <p:nvPr/>
            </p:nvSpPr>
            <p:spPr bwMode="auto">
              <a:xfrm>
                <a:off x="24" y="16"/>
                <a:ext cx="1600" cy="416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26" name="Picture 13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4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191" name="Rectangle 14"/>
            <p:cNvSpPr>
              <a:spLocks/>
            </p:cNvSpPr>
            <p:nvPr/>
          </p:nvSpPr>
          <p:spPr bwMode="auto">
            <a:xfrm>
              <a:off x="95" y="5940"/>
              <a:ext cx="2080" cy="20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125">
                  <a:solidFill>
                    <a:schemeClr val="tx1"/>
                  </a:solidFill>
                  <a:ea typeface="MS PGothic" panose="020B0600070205080204" pitchFamily="34" charset="-128"/>
                  <a:hlinkClick r:id="rId4"/>
                </a:rPr>
                <a:t>www.businessmodelgeneration.com</a:t>
              </a:r>
              <a:endParaRPr lang="en-US" altLang="fr-FR" sz="1125">
                <a:solidFill>
                  <a:schemeClr val="tx1"/>
                </a:solidFill>
                <a:ea typeface="MS PGothic" panose="020B0600070205080204" pitchFamily="34" charset="-128"/>
              </a:endParaRPr>
            </a:p>
          </p:txBody>
        </p:sp>
        <p:grpSp>
          <p:nvGrpSpPr>
            <p:cNvPr id="7192" name="Group 15"/>
            <p:cNvGrpSpPr>
              <a:grpSpLocks/>
            </p:cNvGrpSpPr>
            <p:nvPr/>
          </p:nvGrpSpPr>
          <p:grpSpPr bwMode="auto">
            <a:xfrm>
              <a:off x="3255" y="96"/>
              <a:ext cx="1640" cy="4192"/>
              <a:chOff x="0" y="0"/>
              <a:chExt cx="1640" cy="4192"/>
            </a:xfrm>
            <a:grpFill/>
          </p:grpSpPr>
          <p:sp>
            <p:nvSpPr>
              <p:cNvPr id="7223" name="AutoShape 16"/>
              <p:cNvSpPr>
                <a:spLocks/>
              </p:cNvSpPr>
              <p:nvPr/>
            </p:nvSpPr>
            <p:spPr bwMode="auto">
              <a:xfrm>
                <a:off x="24" y="16"/>
                <a:ext cx="1600" cy="416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24" name="Picture 17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419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93" name="Group 18"/>
            <p:cNvGrpSpPr>
              <a:grpSpLocks/>
            </p:cNvGrpSpPr>
            <p:nvPr/>
          </p:nvGrpSpPr>
          <p:grpSpPr bwMode="auto">
            <a:xfrm>
              <a:off x="4863" y="2176"/>
              <a:ext cx="1640" cy="2112"/>
              <a:chOff x="0" y="0"/>
              <a:chExt cx="1640" cy="2112"/>
            </a:xfrm>
            <a:grpFill/>
          </p:grpSpPr>
          <p:sp>
            <p:nvSpPr>
              <p:cNvPr id="7221" name="AutoShape 19"/>
              <p:cNvSpPr>
                <a:spLocks/>
              </p:cNvSpPr>
              <p:nvPr/>
            </p:nvSpPr>
            <p:spPr bwMode="auto">
              <a:xfrm>
                <a:off x="24" y="16"/>
                <a:ext cx="1600" cy="208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22" name="Picture 20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21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94" name="Group 21"/>
            <p:cNvGrpSpPr>
              <a:grpSpLocks/>
            </p:cNvGrpSpPr>
            <p:nvPr/>
          </p:nvGrpSpPr>
          <p:grpSpPr bwMode="auto">
            <a:xfrm>
              <a:off x="4863" y="96"/>
              <a:ext cx="1640" cy="2112"/>
              <a:chOff x="0" y="0"/>
              <a:chExt cx="1640" cy="2112"/>
            </a:xfrm>
            <a:grpFill/>
          </p:grpSpPr>
          <p:sp>
            <p:nvSpPr>
              <p:cNvPr id="7219" name="AutoShape 22"/>
              <p:cNvSpPr>
                <a:spLocks/>
              </p:cNvSpPr>
              <p:nvPr/>
            </p:nvSpPr>
            <p:spPr bwMode="auto">
              <a:xfrm>
                <a:off x="24" y="16"/>
                <a:ext cx="1600" cy="208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20" name="Picture 23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21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95" name="Group 24"/>
            <p:cNvGrpSpPr>
              <a:grpSpLocks/>
            </p:cNvGrpSpPr>
            <p:nvPr/>
          </p:nvGrpSpPr>
          <p:grpSpPr bwMode="auto">
            <a:xfrm>
              <a:off x="1647" y="2176"/>
              <a:ext cx="1640" cy="2112"/>
              <a:chOff x="0" y="0"/>
              <a:chExt cx="1640" cy="2112"/>
            </a:xfrm>
            <a:grpFill/>
          </p:grpSpPr>
          <p:sp>
            <p:nvSpPr>
              <p:cNvPr id="7217" name="AutoShape 25"/>
              <p:cNvSpPr>
                <a:spLocks/>
              </p:cNvSpPr>
              <p:nvPr/>
            </p:nvSpPr>
            <p:spPr bwMode="auto">
              <a:xfrm>
                <a:off x="24" y="16"/>
                <a:ext cx="1600" cy="208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18" name="Picture 26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21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196" name="Picture 27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" y="4312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197" name="Group 28"/>
            <p:cNvGrpSpPr>
              <a:grpSpLocks/>
            </p:cNvGrpSpPr>
            <p:nvPr/>
          </p:nvGrpSpPr>
          <p:grpSpPr bwMode="auto">
            <a:xfrm>
              <a:off x="1647" y="96"/>
              <a:ext cx="1640" cy="2112"/>
              <a:chOff x="0" y="0"/>
              <a:chExt cx="1640" cy="2112"/>
            </a:xfrm>
            <a:grpFill/>
          </p:grpSpPr>
          <p:sp>
            <p:nvSpPr>
              <p:cNvPr id="7215" name="AutoShape 29"/>
              <p:cNvSpPr>
                <a:spLocks/>
              </p:cNvSpPr>
              <p:nvPr/>
            </p:nvSpPr>
            <p:spPr bwMode="auto">
              <a:xfrm>
                <a:off x="24" y="16"/>
                <a:ext cx="1600" cy="2080"/>
              </a:xfrm>
              <a:prstGeom prst="roundRect">
                <a:avLst>
                  <a:gd name="adj" fmla="val 75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1pPr>
                <a:lvl2pPr marL="742950" indent="-28575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2pPr>
                <a:lvl3pPr marL="11430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3pPr>
                <a:lvl4pPr marL="16002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4pPr>
                <a:lvl5pPr marL="2057400" indent="-228600"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000000"/>
                    </a:solidFill>
                    <a:latin typeface="Helvetica Neue Light" charset="0"/>
                    <a:ea typeface="ヒラギノ角ゴ ProN W3"/>
                    <a:cs typeface="ヒラギノ角ゴ ProN W3"/>
                    <a:sym typeface="Helvetica Neue Light" charset="0"/>
                  </a:defRPr>
                </a:lvl9pPr>
              </a:lstStyle>
              <a:p>
                <a:pPr algn="ctr" eaLnBrk="1" hangingPunct="1"/>
                <a:endParaRPr lang="fr-FR" altLang="fr-FR" sz="2953"/>
              </a:p>
            </p:txBody>
          </p:sp>
          <p:pic>
            <p:nvPicPr>
              <p:cNvPr id="7216" name="Picture 30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40" cy="21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198" name="Picture 31"/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144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9" name="Picture 32"/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7" y="144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0" name="Picture 33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" y="145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1" name="Picture 34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5" y="2238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2" name="Picture 35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" y="2216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3" name="Picture 36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4" y="4304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4" name="Picture 37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" y="140"/>
              <a:ext cx="400" cy="4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5" name="Picture 38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9" y="0"/>
              <a:ext cx="560" cy="56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6" name="Rectangle 39"/>
            <p:cNvSpPr>
              <a:spLocks/>
            </p:cNvSpPr>
            <p:nvPr/>
          </p:nvSpPr>
          <p:spPr bwMode="auto">
            <a:xfrm>
              <a:off x="575" y="4384"/>
              <a:ext cx="1096" cy="24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Cost structure</a:t>
              </a:r>
            </a:p>
          </p:txBody>
        </p:sp>
        <p:sp>
          <p:nvSpPr>
            <p:cNvPr id="7207" name="Rectangle 40"/>
            <p:cNvSpPr>
              <a:spLocks/>
            </p:cNvSpPr>
            <p:nvPr/>
          </p:nvSpPr>
          <p:spPr bwMode="auto">
            <a:xfrm>
              <a:off x="4599" y="4380"/>
              <a:ext cx="1320" cy="24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Revenue streams</a:t>
              </a:r>
            </a:p>
          </p:txBody>
        </p:sp>
        <p:sp>
          <p:nvSpPr>
            <p:cNvPr id="7208" name="Rectangle 41"/>
            <p:cNvSpPr>
              <a:spLocks/>
            </p:cNvSpPr>
            <p:nvPr/>
          </p:nvSpPr>
          <p:spPr bwMode="auto">
            <a:xfrm>
              <a:off x="2127" y="2316"/>
              <a:ext cx="1088" cy="1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Key resources</a:t>
              </a:r>
            </a:p>
          </p:txBody>
        </p:sp>
        <p:sp>
          <p:nvSpPr>
            <p:cNvPr id="7209" name="Rectangle 42"/>
            <p:cNvSpPr>
              <a:spLocks/>
            </p:cNvSpPr>
            <p:nvPr/>
          </p:nvSpPr>
          <p:spPr bwMode="auto">
            <a:xfrm>
              <a:off x="2151" y="152"/>
              <a:ext cx="800" cy="37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Key activities</a:t>
              </a:r>
            </a:p>
          </p:txBody>
        </p:sp>
        <p:sp>
          <p:nvSpPr>
            <p:cNvPr id="7210" name="Rectangle 43"/>
            <p:cNvSpPr>
              <a:spLocks/>
            </p:cNvSpPr>
            <p:nvPr/>
          </p:nvSpPr>
          <p:spPr bwMode="auto">
            <a:xfrm>
              <a:off x="535" y="152"/>
              <a:ext cx="800" cy="37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Key partners</a:t>
              </a:r>
            </a:p>
          </p:txBody>
        </p:sp>
        <p:sp>
          <p:nvSpPr>
            <p:cNvPr id="7211" name="Rectangle 44"/>
            <p:cNvSpPr>
              <a:spLocks/>
            </p:cNvSpPr>
            <p:nvPr/>
          </p:nvSpPr>
          <p:spPr bwMode="auto">
            <a:xfrm>
              <a:off x="3767" y="120"/>
              <a:ext cx="856" cy="44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Value proposition</a:t>
              </a:r>
            </a:p>
          </p:txBody>
        </p:sp>
        <p:sp>
          <p:nvSpPr>
            <p:cNvPr id="7212" name="Rectangle 45"/>
            <p:cNvSpPr>
              <a:spLocks/>
            </p:cNvSpPr>
            <p:nvPr/>
          </p:nvSpPr>
          <p:spPr bwMode="auto">
            <a:xfrm>
              <a:off x="5351" y="152"/>
              <a:ext cx="976" cy="37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Costumer relationships</a:t>
              </a:r>
            </a:p>
          </p:txBody>
        </p:sp>
        <p:sp>
          <p:nvSpPr>
            <p:cNvPr id="7213" name="Rectangle 46"/>
            <p:cNvSpPr>
              <a:spLocks/>
            </p:cNvSpPr>
            <p:nvPr/>
          </p:nvSpPr>
          <p:spPr bwMode="auto">
            <a:xfrm>
              <a:off x="6679" y="120"/>
              <a:ext cx="976" cy="44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Costumer segments</a:t>
              </a:r>
            </a:p>
          </p:txBody>
        </p:sp>
        <p:sp>
          <p:nvSpPr>
            <p:cNvPr id="7214" name="Rectangle 47"/>
            <p:cNvSpPr>
              <a:spLocks/>
            </p:cNvSpPr>
            <p:nvPr/>
          </p:nvSpPr>
          <p:spPr bwMode="auto">
            <a:xfrm>
              <a:off x="5415" y="2320"/>
              <a:ext cx="1088" cy="18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Channels</a:t>
              </a:r>
            </a:p>
          </p:txBody>
        </p:sp>
      </p:grpSp>
      <p:grpSp>
        <p:nvGrpSpPr>
          <p:cNvPr id="7171" name="Group 48"/>
          <p:cNvGrpSpPr>
            <a:grpSpLocks/>
          </p:cNvGrpSpPr>
          <p:nvPr/>
        </p:nvGrpSpPr>
        <p:grpSpPr bwMode="auto">
          <a:xfrm>
            <a:off x="5658445" y="843856"/>
            <a:ext cx="1125141" cy="910828"/>
            <a:chOff x="-24" y="-24"/>
            <a:chExt cx="1008" cy="816"/>
          </a:xfrm>
        </p:grpSpPr>
        <p:pic>
          <p:nvPicPr>
            <p:cNvPr id="7185" name="Picture 49"/>
            <p:cNvPicPr>
              <a:picLocks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6" name="Rectangle 50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Text</a:t>
              </a:r>
            </a:p>
          </p:txBody>
        </p:sp>
      </p:grpSp>
      <p:grpSp>
        <p:nvGrpSpPr>
          <p:cNvPr id="7172" name="Group 51"/>
          <p:cNvGrpSpPr>
            <a:grpSpLocks/>
          </p:cNvGrpSpPr>
          <p:nvPr/>
        </p:nvGrpSpPr>
        <p:grpSpPr bwMode="auto">
          <a:xfrm>
            <a:off x="5696396" y="2799457"/>
            <a:ext cx="1125141" cy="910828"/>
            <a:chOff x="-16" y="-36"/>
            <a:chExt cx="1008" cy="816"/>
          </a:xfrm>
        </p:grpSpPr>
        <p:pic>
          <p:nvPicPr>
            <p:cNvPr id="7183" name="Picture 52"/>
            <p:cNvPicPr>
              <a:picLocks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" y="-36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4" name="Rectangle 53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ea typeface="MS PGothic" panose="020B0600070205080204" pitchFamily="34" charset="-128"/>
                </a:rPr>
                <a:t>Text</a:t>
              </a:r>
            </a:p>
          </p:txBody>
        </p:sp>
      </p:grpSp>
      <p:sp>
        <p:nvSpPr>
          <p:cNvPr id="71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86967" y="23441"/>
            <a:ext cx="8340328" cy="42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ja-JP" sz="2531" dirty="0" smtClean="0">
                <a:solidFill>
                  <a:schemeClr val="accent2"/>
                </a:solidFill>
              </a:rPr>
              <a:t>Business Model for XXXXXXX</a:t>
            </a:r>
            <a:endParaRPr lang="en-US" altLang="fr-FR" sz="2531" dirty="0">
              <a:solidFill>
                <a:schemeClr val="accent2"/>
              </a:solidFill>
            </a:endParaRPr>
          </a:p>
        </p:txBody>
      </p:sp>
      <p:grpSp>
        <p:nvGrpSpPr>
          <p:cNvPr id="7174" name="Group 54"/>
          <p:cNvGrpSpPr>
            <a:grpSpLocks/>
          </p:cNvGrpSpPr>
          <p:nvPr/>
        </p:nvGrpSpPr>
        <p:grpSpPr bwMode="auto">
          <a:xfrm>
            <a:off x="9001799" y="3563779"/>
            <a:ext cx="1125141" cy="910828"/>
            <a:chOff x="-24" y="-24"/>
            <a:chExt cx="1008" cy="816"/>
          </a:xfrm>
        </p:grpSpPr>
        <p:pic>
          <p:nvPicPr>
            <p:cNvPr id="7181" name="Picture 55"/>
            <p:cNvPicPr>
              <a:picLocks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2" name="Rectangle 56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ea typeface="MS PGothic" panose="020B0600070205080204" pitchFamily="34" charset="-128"/>
                </a:rPr>
                <a:t>Text</a:t>
              </a:r>
            </a:p>
          </p:txBody>
        </p:sp>
      </p:grpSp>
      <p:grpSp>
        <p:nvGrpSpPr>
          <p:cNvPr id="7175" name="Group 57"/>
          <p:cNvGrpSpPr>
            <a:grpSpLocks/>
          </p:cNvGrpSpPr>
          <p:nvPr/>
        </p:nvGrpSpPr>
        <p:grpSpPr bwMode="auto">
          <a:xfrm>
            <a:off x="8993428" y="2292202"/>
            <a:ext cx="1125141" cy="910828"/>
            <a:chOff x="-24" y="-24"/>
            <a:chExt cx="1008" cy="816"/>
          </a:xfrm>
        </p:grpSpPr>
        <p:pic>
          <p:nvPicPr>
            <p:cNvPr id="7179" name="Picture 58"/>
            <p:cNvPicPr>
              <a:picLocks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0" name="Rectangle 59"/>
            <p:cNvSpPr>
              <a:spLocks/>
            </p:cNvSpPr>
            <p:nvPr/>
          </p:nvSpPr>
          <p:spPr bwMode="auto">
            <a:xfrm>
              <a:off x="339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FFFFFF"/>
                  </a:solidFill>
                  <a:ea typeface="MS PGothic" panose="020B0600070205080204" pitchFamily="34" charset="-128"/>
                </a:rPr>
                <a:t>Text</a:t>
              </a:r>
            </a:p>
          </p:txBody>
        </p:sp>
      </p:grpSp>
      <p:grpSp>
        <p:nvGrpSpPr>
          <p:cNvPr id="7176" name="Group 60"/>
          <p:cNvGrpSpPr>
            <a:grpSpLocks/>
          </p:cNvGrpSpPr>
          <p:nvPr/>
        </p:nvGrpSpPr>
        <p:grpSpPr bwMode="auto">
          <a:xfrm>
            <a:off x="8902154" y="1226670"/>
            <a:ext cx="1125141" cy="910828"/>
            <a:chOff x="-24" y="-24"/>
            <a:chExt cx="1008" cy="816"/>
          </a:xfrm>
        </p:grpSpPr>
        <p:pic>
          <p:nvPicPr>
            <p:cNvPr id="7177" name="Picture 61"/>
            <p:cNvPicPr>
              <a:picLocks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" y="-24"/>
              <a:ext cx="10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8" name="Rectangle 62"/>
            <p:cNvSpPr>
              <a:spLocks/>
            </p:cNvSpPr>
            <p:nvPr/>
          </p:nvSpPr>
          <p:spPr bwMode="auto">
            <a:xfrm>
              <a:off x="336" y="299"/>
              <a:ext cx="2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1pPr>
              <a:lvl2pPr marL="742950" indent="-28575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2pPr>
              <a:lvl3pPr marL="11430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3pPr>
              <a:lvl4pPr marL="16002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4pPr>
              <a:lvl5pPr marL="2057400" indent="-228600"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Helvetica Neue Light" charset="0"/>
                  <a:ea typeface="ヒラギノ角ゴ ProN W3"/>
                  <a:cs typeface="ヒラギノ角ゴ ProN W3"/>
                  <a:sym typeface="Helvetica Neue Light" charset="0"/>
                </a:defRPr>
              </a:lvl9pPr>
            </a:lstStyle>
            <a:p>
              <a:pPr algn="ctr" eaLnBrk="1" hangingPunct="1"/>
              <a:r>
                <a:rPr lang="en-US" altLang="fr-FR" sz="1406">
                  <a:solidFill>
                    <a:srgbClr val="4C4C4C"/>
                  </a:solidFill>
                  <a:ea typeface="MS PGothic" panose="020B0600070205080204" pitchFamily="34" charset="-128"/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439556"/>
      </p:ext>
    </p:extLst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78</Words>
  <Application>Microsoft Office PowerPoint</Application>
  <PresentationFormat>Widescreen</PresentationFormat>
  <Paragraphs>54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MS PGothic</vt:lpstr>
      <vt:lpstr>MS PGothic</vt:lpstr>
      <vt:lpstr>Arial</vt:lpstr>
      <vt:lpstr>Arial Bold</vt:lpstr>
      <vt:lpstr>Calibri</vt:lpstr>
      <vt:lpstr>Calibri Light</vt:lpstr>
      <vt:lpstr>Helvetica Neue Light</vt:lpstr>
      <vt:lpstr>Raleway</vt:lpstr>
      <vt:lpstr>ヒラギノ角ゴ ProN W3</vt:lpstr>
      <vt:lpstr>Office Theme</vt:lpstr>
      <vt:lpstr> from idea to business </vt:lpstr>
      <vt:lpstr>PowerPoint Presentation</vt:lpstr>
      <vt:lpstr>PowerPoint Presentation</vt:lpstr>
      <vt:lpstr>Business Model for XXXXXXX</vt:lpstr>
    </vt:vector>
  </TitlesOfParts>
  <Company>Gemalto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Gempop  de l’idée au business</dc:title>
  <dc:creator>GEMETO Marc</dc:creator>
  <cp:lastModifiedBy>GEMETO Marc</cp:lastModifiedBy>
  <cp:revision>106</cp:revision>
  <cp:lastPrinted>2018-05-03T06:12:03Z</cp:lastPrinted>
  <dcterms:created xsi:type="dcterms:W3CDTF">2018-04-26T15:30:17Z</dcterms:created>
  <dcterms:modified xsi:type="dcterms:W3CDTF">2019-04-15T06:34:37Z</dcterms:modified>
</cp:coreProperties>
</file>